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71" r:id="rId3"/>
    <p:sldId id="272" r:id="rId4"/>
    <p:sldId id="258" r:id="rId5"/>
    <p:sldId id="264" r:id="rId6"/>
    <p:sldId id="265" r:id="rId7"/>
    <p:sldId id="261" r:id="rId8"/>
    <p:sldId id="262" r:id="rId9"/>
    <p:sldId id="27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DFE"/>
    <a:srgbClr val="D3FBFD"/>
    <a:srgbClr val="07B6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6" y="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10222-7F4B-4B6B-9A42-E66A15ED7FDD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FA523-17A3-448C-9EB7-4288ED08D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9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53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2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2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Glyceraldehyde 3-phosphate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07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95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848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470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09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FA523-17A3-448C-9EB7-4288ED08DD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69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6C11A9A-50A4-4B75-989C-B27BB2390467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531373A-BD7F-4F74-B959-4743A2614A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E82qtKSSH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yrQzEw9xY5k" TargetMode="External"/><Relationship Id="rId4" Type="http://schemas.openxmlformats.org/officeDocument/2006/relationships/hyperlink" Target="http://www.youtube.com/watch?v=4CK4z4MDXu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heducation.com/sites/9834092339/student_view0/chapter8/calvin_cycl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YeD9idmcX0w" TargetMode="External"/><Relationship Id="rId4" Type="http://schemas.openxmlformats.org/officeDocument/2006/relationships/hyperlink" Target="https://www.youtube.com/watch?v=0UzMaoaXKa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024744" cy="1143000"/>
          </a:xfrm>
        </p:spPr>
        <p:txBody>
          <a:bodyPr/>
          <a:lstStyle/>
          <a:p>
            <a:r>
              <a:rPr lang="en-US" b="1" dirty="0" smtClean="0"/>
              <a:t>Catalyst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391400" cy="3508977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What two energy molecules are produced in the light-dependent reactions</a:t>
            </a:r>
            <a:r>
              <a:rPr lang="en-US" sz="3200" dirty="0" smtClean="0"/>
              <a:t>? </a:t>
            </a:r>
          </a:p>
          <a:p>
            <a:pPr marL="525780" indent="-457200">
              <a:buFont typeface="+mj-lt"/>
              <a:buAutoNum type="arabicPeriod"/>
            </a:pPr>
            <a:endParaRPr lang="en-US" sz="3200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What molecule </a:t>
            </a:r>
            <a:r>
              <a:rPr lang="en-US" sz="3200" dirty="0" smtClean="0"/>
              <a:t>(that photosynthesizing organisms take in from their environment) </a:t>
            </a:r>
            <a:r>
              <a:rPr lang="en-US" sz="3200" b="1" dirty="0" smtClean="0"/>
              <a:t>is used in the light-independent reactions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pic>
        <p:nvPicPr>
          <p:cNvPr id="4" name="Picture 2" descr="https://encrypted-tbn2.gstatic.com/images?q=tbn:ANd9GcRq_dany8xpLvhEi-XOty-r6O_bsLqcZz4GF3kvreIMOS75Gzl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080" y="0"/>
            <a:ext cx="922920" cy="19050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1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Song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www.youtube.com/watch?v=pE82qtKSSH4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www.youtube.com/watch?v=4CK4z4MDXuE</a:t>
            </a:r>
            <a:r>
              <a:rPr lang="en-US" dirty="0" smtClean="0"/>
              <a:t> (50 cent)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www.youtube.com/watch?v=yrQzEw9xY5k</a:t>
            </a:r>
            <a:r>
              <a:rPr lang="en-US" dirty="0" smtClean="0"/>
              <a:t> (1, 2, 3)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0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Catalyst</a:t>
            </a:r>
          </a:p>
          <a:p>
            <a:r>
              <a:rPr lang="en-US" dirty="0" smtClean="0"/>
              <a:t>Review light-dependent </a:t>
            </a:r>
            <a:r>
              <a:rPr lang="en-US" dirty="0" err="1" smtClean="0"/>
              <a:t>rxns</a:t>
            </a:r>
            <a:r>
              <a:rPr lang="en-US" dirty="0" smtClean="0"/>
              <a:t> (act out)</a:t>
            </a:r>
          </a:p>
          <a:p>
            <a:r>
              <a:rPr lang="en-US" dirty="0" smtClean="0"/>
              <a:t>Calvin Cycle notes</a:t>
            </a:r>
          </a:p>
          <a:p>
            <a:r>
              <a:rPr lang="en-US" dirty="0" smtClean="0"/>
              <a:t>Worksheet</a:t>
            </a:r>
          </a:p>
          <a:p>
            <a:r>
              <a:rPr lang="en-US" dirty="0" smtClean="0"/>
              <a:t>HW: Sec 4.3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3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dirty="0" smtClean="0"/>
              <a:t>Light Dependent </a:t>
            </a:r>
            <a:r>
              <a:rPr lang="en-US" dirty="0" err="1" smtClean="0"/>
              <a:t>Rxns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artinaid.com/wp-content/uploads/2013/04/Photosystems-in-Thylakoid-membran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r="557"/>
          <a:stretch/>
        </p:blipFill>
        <p:spPr bwMode="auto">
          <a:xfrm>
            <a:off x="-339436" y="2057400"/>
            <a:ext cx="9483436" cy="417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4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Calvin Cycle </a:t>
            </a:r>
            <a:br>
              <a:rPr lang="en-US" sz="4400" b="1" dirty="0" smtClean="0"/>
            </a:br>
            <a:r>
              <a:rPr lang="en-US" sz="4400" b="1" dirty="0" smtClean="0"/>
              <a:t>(Light-independent </a:t>
            </a:r>
            <a:r>
              <a:rPr lang="en-US" sz="4400" b="1" dirty="0" err="1" smtClean="0"/>
              <a:t>rxns</a:t>
            </a:r>
            <a:r>
              <a:rPr lang="en-US" sz="4400" b="1" dirty="0" smtClean="0"/>
              <a:t>)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338508" cy="3508977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Synthesis</a:t>
            </a:r>
            <a:r>
              <a:rPr lang="en-US" sz="3200" b="1" dirty="0" smtClean="0"/>
              <a:t> part of photosynthesis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Occurs in </a:t>
            </a:r>
            <a:r>
              <a:rPr lang="en-US" sz="3200" b="1" dirty="0" err="1" smtClean="0"/>
              <a:t>stroma</a:t>
            </a:r>
            <a:endParaRPr lang="en-US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Uses CO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from </a:t>
            </a:r>
            <a:r>
              <a:rPr lang="en-US" sz="3200" b="1" dirty="0" smtClean="0"/>
              <a:t>atmosphere, </a:t>
            </a:r>
            <a:r>
              <a:rPr lang="en-US" sz="3200" b="1" dirty="0" smtClean="0"/>
              <a:t>and ATP and NADPH produced in L-D </a:t>
            </a:r>
            <a:r>
              <a:rPr lang="en-US" sz="3200" b="1" dirty="0" err="1" smtClean="0"/>
              <a:t>rxns</a:t>
            </a:r>
            <a:r>
              <a:rPr lang="en-US" sz="3200" b="1" dirty="0" smtClean="0"/>
              <a:t>, </a:t>
            </a:r>
            <a:r>
              <a:rPr lang="en-US" sz="3200" b="1" dirty="0" smtClean="0"/>
              <a:t>to make simple sugars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1678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024744" cy="1143000"/>
          </a:xfrm>
        </p:spPr>
        <p:txBody>
          <a:bodyPr/>
          <a:lstStyle/>
          <a:p>
            <a:r>
              <a:rPr lang="en-US" b="1" dirty="0"/>
              <a:t>Calvin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05016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en-US" b="1" dirty="0" smtClean="0"/>
              <a:t>Six </a:t>
            </a:r>
            <a:r>
              <a:rPr lang="en-US" b="1" dirty="0"/>
              <a:t>CO</a:t>
            </a:r>
            <a:r>
              <a:rPr lang="en-US" b="1" baseline="-25000" dirty="0"/>
              <a:t>2 </a:t>
            </a:r>
            <a:r>
              <a:rPr lang="en-US" b="1" dirty="0" smtClean="0"/>
              <a:t>needed to </a:t>
            </a:r>
            <a:r>
              <a:rPr lang="en-US" b="1" dirty="0" smtClean="0"/>
              <a:t>produce one six-C sugar</a:t>
            </a:r>
          </a:p>
          <a:p>
            <a:pPr marL="68580" indent="0">
              <a:buNone/>
            </a:pP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Carbon fixation: CO</a:t>
            </a:r>
            <a:r>
              <a:rPr lang="en-US" b="1" baseline="-25000" dirty="0" smtClean="0"/>
              <a:t>2</a:t>
            </a:r>
            <a:r>
              <a:rPr lang="en-US" b="1" dirty="0" smtClean="0"/>
              <a:t> added to </a:t>
            </a:r>
            <a:r>
              <a:rPr lang="en-US" b="1" dirty="0" err="1" smtClean="0"/>
              <a:t>RuBP</a:t>
            </a:r>
            <a:r>
              <a:rPr lang="en-US" b="1" dirty="0" smtClean="0"/>
              <a:t> </a:t>
            </a:r>
            <a:r>
              <a:rPr lang="en-US" dirty="0" smtClean="0"/>
              <a:t>(five-C sugar already in cycle)</a:t>
            </a:r>
            <a:r>
              <a:rPr lang="en-US" b="1" dirty="0" smtClean="0"/>
              <a:t> to make six-C sugar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Six-C sugar splits into three-C sugars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Energy from ATP &amp; NADPH used to convert three-C sugars to GP3, </a:t>
            </a:r>
            <a:r>
              <a:rPr lang="en-US" dirty="0" smtClean="0"/>
              <a:t>three-C sugars with higher energy bonds</a:t>
            </a:r>
          </a:p>
          <a:p>
            <a:pPr marL="525780" indent="-457200">
              <a:buFont typeface="+mj-lt"/>
              <a:buAutoNum type="arabicPeriod"/>
            </a:pP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One </a:t>
            </a:r>
            <a:r>
              <a:rPr lang="en-US" b="1" dirty="0" smtClean="0"/>
              <a:t>G3P leaves</a:t>
            </a:r>
            <a:r>
              <a:rPr lang="en-US" b="1" dirty="0" smtClean="0"/>
              <a:t>. </a:t>
            </a:r>
            <a:r>
              <a:rPr lang="en-US" dirty="0" smtClean="0"/>
              <a:t>Can bond </a:t>
            </a:r>
            <a:r>
              <a:rPr lang="en-US" dirty="0" smtClean="0"/>
              <a:t>another </a:t>
            </a:r>
            <a:r>
              <a:rPr lang="en-US" dirty="0" smtClean="0"/>
              <a:t>three-C sugar to create six-C sugar such as </a:t>
            </a:r>
            <a:r>
              <a:rPr lang="en-US" dirty="0" smtClean="0"/>
              <a:t>glucose.</a:t>
            </a: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Three-C sugars still in cycle converted into </a:t>
            </a:r>
            <a:r>
              <a:rPr lang="en-US" b="1" dirty="0" err="1" smtClean="0"/>
              <a:t>RuBP</a:t>
            </a:r>
            <a:r>
              <a:rPr lang="en-US" b="1" dirty="0" smtClean="0"/>
              <a:t> using energy from ATP. Cycle repeats.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41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848600" cy="11800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Calvin Cycle </a:t>
            </a:r>
            <a:r>
              <a:rPr lang="en-US" dirty="0" smtClean="0"/>
              <a:t>Animations &amp;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Calvin Cycle (McGraw)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>
                <a:hlinkClick r:id="rId4"/>
              </a:rPr>
              <a:t>Nature's smallest factory: The Calvin </a:t>
            </a:r>
            <a:r>
              <a:rPr lang="en-US" dirty="0" smtClean="0">
                <a:hlinkClick r:id="rId4"/>
              </a:rPr>
              <a:t>cycle (</a:t>
            </a:r>
            <a:r>
              <a:rPr lang="en-US" dirty="0" err="1" smtClean="0">
                <a:hlinkClick r:id="rId4"/>
              </a:rPr>
              <a:t>TedEd</a:t>
            </a:r>
            <a:r>
              <a:rPr lang="en-US" dirty="0" smtClean="0">
                <a:hlinkClick r:id="rId4"/>
              </a:rPr>
              <a:t>)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>
                <a:hlinkClick r:id="rId5"/>
              </a:rPr>
              <a:t>Photosynthesis (Pearson)</a:t>
            </a:r>
            <a:endParaRPr lang="en-US" dirty="0" smtClean="0"/>
          </a:p>
          <a:p>
            <a:pPr lvl="1"/>
            <a:r>
              <a:rPr lang="en-US" dirty="0" smtClean="0"/>
              <a:t>Calvin Cycle starts at 2:20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1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Calvin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education.nationalgeographic.com/media/photos/000/274/274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" t="3123" r="3774" b="2348"/>
          <a:stretch/>
        </p:blipFill>
        <p:spPr bwMode="auto">
          <a:xfrm>
            <a:off x="76200" y="-20782"/>
            <a:ext cx="89168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47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024744" cy="1143000"/>
          </a:xfrm>
        </p:spPr>
        <p:txBody>
          <a:bodyPr/>
          <a:lstStyle/>
          <a:p>
            <a:r>
              <a:rPr lang="en-US" b="1" dirty="0" smtClean="0"/>
              <a:t>Photosynthesis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andevillehigh.stpsb.org/teachersites/laura_decker/calvin_cycle_files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3999"/>
            <a:ext cx="6587050" cy="501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0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Homework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Read </a:t>
            </a:r>
            <a:r>
              <a:rPr lang="en-US" sz="4000" dirty="0" smtClean="0"/>
              <a:t>Section </a:t>
            </a:r>
            <a:r>
              <a:rPr lang="en-US" sz="4000" dirty="0" smtClean="0"/>
              <a:t>4.3 </a:t>
            </a:r>
            <a:r>
              <a:rPr lang="en-US" sz="4000" dirty="0" smtClean="0"/>
              <a:t>and answer </a:t>
            </a:r>
            <a:r>
              <a:rPr lang="en-US" sz="4000" dirty="0" smtClean="0"/>
              <a:t>questions 1-5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055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6319</TotalTime>
  <Words>238</Words>
  <Application>Microsoft Office PowerPoint</Application>
  <PresentationFormat>On-screen Show (4:3)</PresentationFormat>
  <Paragraphs>54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Wingdings 2</vt:lpstr>
      <vt:lpstr>Austin</vt:lpstr>
      <vt:lpstr>Catalyst</vt:lpstr>
      <vt:lpstr>Agenda</vt:lpstr>
      <vt:lpstr>Light Dependent Rxns</vt:lpstr>
      <vt:lpstr>Calvin Cycle  (Light-independent rxns)</vt:lpstr>
      <vt:lpstr>Calvin Cycle</vt:lpstr>
      <vt:lpstr>Calvin Cycle Animations &amp; Video</vt:lpstr>
      <vt:lpstr>Calvin Cycle</vt:lpstr>
      <vt:lpstr>Photosynthesis</vt:lpstr>
      <vt:lpstr>Homework</vt:lpstr>
      <vt:lpstr>Photosynthesis Song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Catalyst</dc:title>
  <dc:creator>Jessica</dc:creator>
  <cp:lastModifiedBy>Jessica Killingley</cp:lastModifiedBy>
  <cp:revision>23</cp:revision>
  <dcterms:created xsi:type="dcterms:W3CDTF">2013-11-14T23:54:26Z</dcterms:created>
  <dcterms:modified xsi:type="dcterms:W3CDTF">2014-11-18T16:00:04Z</dcterms:modified>
</cp:coreProperties>
</file>